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73" r:id="rId3"/>
    <p:sldId id="267" r:id="rId4"/>
    <p:sldId id="274" r:id="rId5"/>
    <p:sldId id="266" r:id="rId6"/>
    <p:sldId id="269" r:id="rId7"/>
    <p:sldId id="268" r:id="rId8"/>
    <p:sldId id="264" r:id="rId9"/>
    <p:sldId id="258" r:id="rId10"/>
    <p:sldId id="260" r:id="rId11"/>
    <p:sldId id="265" r:id="rId12"/>
    <p:sldId id="272" r:id="rId13"/>
    <p:sldId id="271" r:id="rId14"/>
    <p:sldId id="263" r:id="rId15"/>
    <p:sldId id="285" r:id="rId16"/>
    <p:sldId id="290" r:id="rId17"/>
    <p:sldId id="291" r:id="rId18"/>
    <p:sldId id="284" r:id="rId19"/>
    <p:sldId id="279" r:id="rId20"/>
    <p:sldId id="292" r:id="rId21"/>
    <p:sldId id="280" r:id="rId22"/>
    <p:sldId id="293" r:id="rId23"/>
    <p:sldId id="276" r:id="rId24"/>
    <p:sldId id="295" r:id="rId25"/>
    <p:sldId id="287" r:id="rId26"/>
    <p:sldId id="288" r:id="rId27"/>
    <p:sldId id="294" r:id="rId28"/>
    <p:sldId id="278" r:id="rId29"/>
    <p:sldId id="282" r:id="rId30"/>
    <p:sldId id="277" r:id="rId31"/>
    <p:sldId id="283" r:id="rId32"/>
    <p:sldId id="307" r:id="rId33"/>
    <p:sldId id="308" r:id="rId34"/>
    <p:sldId id="296" r:id="rId35"/>
    <p:sldId id="297" r:id="rId36"/>
    <p:sldId id="298" r:id="rId37"/>
    <p:sldId id="300" r:id="rId38"/>
    <p:sldId id="301" r:id="rId39"/>
    <p:sldId id="302" r:id="rId40"/>
    <p:sldId id="304" r:id="rId41"/>
    <p:sldId id="303" r:id="rId42"/>
    <p:sldId id="305" r:id="rId43"/>
    <p:sldId id="306" r:id="rId44"/>
    <p:sldId id="30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38" autoAdjust="0"/>
  </p:normalViewPr>
  <p:slideViewPr>
    <p:cSldViewPr snapToGrid="0">
      <p:cViewPr varScale="1">
        <p:scale>
          <a:sx n="112" d="100"/>
          <a:sy n="112" d="100"/>
        </p:scale>
        <p:origin x="5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3693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062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5488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84574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2215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410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30818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96225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377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7389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467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570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49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302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694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099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6756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8969A60-FE3D-4891-B0DA-0BFC16FEAE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0510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134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473981"/>
          </a:xfrm>
          <a:prstGeom prst="rect">
            <a:avLst/>
          </a:prstGeom>
        </p:spPr>
      </p:pic>
      <p:sp>
        <p:nvSpPr>
          <p:cNvPr id="4" name="Rectangle à coins arrondis 3"/>
          <p:cNvSpPr/>
          <p:nvPr/>
        </p:nvSpPr>
        <p:spPr>
          <a:xfrm>
            <a:off x="400756" y="5743814"/>
            <a:ext cx="11390489" cy="8545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Grande majorité de casses de FONTEDUCTILE et PVC déposés entre 1967-1983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Grande majorité de FONTEGRISE déposés entre 1951-1967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595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607338"/>
          </a:xfrm>
          <a:prstGeom prst="rect">
            <a:avLst/>
          </a:prstGeom>
        </p:spPr>
      </p:pic>
      <p:sp>
        <p:nvSpPr>
          <p:cNvPr id="4" name="Rectangle à coins arrondis 3"/>
          <p:cNvSpPr/>
          <p:nvPr/>
        </p:nvSpPr>
        <p:spPr>
          <a:xfrm>
            <a:off x="1106905" y="5488795"/>
            <a:ext cx="9606013" cy="310871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prenant en compte de </a:t>
            </a:r>
            <a:r>
              <a:rPr lang="fr-FR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nombre total des tuyaux (sachant que 151 tuyaux qui ne sont pas pris en compte):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152400" y="5830711"/>
            <a:ext cx="5254978" cy="10272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Peu fiable:</a:t>
            </a:r>
          </a:p>
          <a:p>
            <a:pPr marL="285750" indent="-285750">
              <a:buFontTx/>
              <a:buChar char="-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Acier posé entre 1927-2001, </a:t>
            </a:r>
          </a:p>
          <a:p>
            <a:pPr marL="285750" indent="-285750">
              <a:buFontTx/>
              <a:buChar char="-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PEBD posé entre 1956-1984, </a:t>
            </a:r>
          </a:p>
          <a:p>
            <a:pPr marL="285750" indent="-285750">
              <a:buFontTx/>
              <a:buChar char="-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FONTEGRISE quelque soit l'année de pose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6214534" y="5799666"/>
            <a:ext cx="5875867" cy="10780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Assez fiable: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Plomb (11% des tuyaux posés en 1950).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165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>
          <a:xfrm>
            <a:off x="153379" y="5852160"/>
            <a:ext cx="10364451" cy="1290669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55907"/>
          </a:xfrm>
          <a:prstGeom prst="rect">
            <a:avLst/>
          </a:prstGeom>
        </p:spPr>
      </p:pic>
      <p:sp>
        <p:nvSpPr>
          <p:cNvPr id="6" name="Rectangle à coins arrondis 5"/>
          <p:cNvSpPr/>
          <p:nvPr/>
        </p:nvSpPr>
        <p:spPr>
          <a:xfrm>
            <a:off x="1619956" y="5936822"/>
            <a:ext cx="8952089" cy="40639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Grande majorité de casses pour les faibles diamètres inférieures à 15528mm posés entre 1951-1983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218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207267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1254197" y="5648064"/>
            <a:ext cx="9516473" cy="60835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Il y a 43 catégorie de diamètre des tuyaux installés qui ne sont pas cassés (peut être manque d’information)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2884311" y="6497494"/>
            <a:ext cx="5875867" cy="375781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L’étude suivante est effectuées sur des diamètres &lt; 20000 mm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284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88287"/>
          </a:xfrm>
          <a:prstGeom prst="rect">
            <a:avLst/>
          </a:prstGeom>
        </p:spPr>
      </p:pic>
      <p:sp>
        <p:nvSpPr>
          <p:cNvPr id="3" name="Titre 1"/>
          <p:cNvSpPr txBox="1">
            <a:spLocks/>
          </p:cNvSpPr>
          <p:nvPr/>
        </p:nvSpPr>
        <p:spPr>
          <a:xfrm>
            <a:off x="0" y="5567331"/>
            <a:ext cx="10364451" cy="1290669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2952044" y="6165929"/>
            <a:ext cx="6287912" cy="4272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ACIER, FONTEGRISE et PEHD sont très peu fiables à faible diamètre</a:t>
            </a: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3081867" y="5659472"/>
            <a:ext cx="5875867" cy="375781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prenant en compte de </a:t>
            </a:r>
            <a:r>
              <a:rPr lang="fr-FR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nombre total des tuyaux: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2543982" y="1326321"/>
            <a:ext cx="9516473" cy="60835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170 catégorie de diamètre des tuyaux installés pour chaque matériaux qui ne sont pas cassés (peut être manque d’information)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597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197555" y="677334"/>
            <a:ext cx="11390489" cy="590408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5C39CD8-1FBC-4E8C-BC35-EA10325FA872}"/>
              </a:ext>
            </a:extLst>
          </p:cNvPr>
          <p:cNvSpPr txBox="1"/>
          <p:nvPr/>
        </p:nvSpPr>
        <p:spPr>
          <a:xfrm>
            <a:off x="1004048" y="905554"/>
            <a:ext cx="939501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Semaine 2</a:t>
            </a:r>
          </a:p>
          <a:p>
            <a:pPr fontAlgn="base"/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Objectif:</a:t>
            </a:r>
          </a:p>
          <a:p>
            <a:pPr fontAlgn="base"/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1/ Test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survie sur une collectivité (population totale / sous population / mise en évidence de comportements de survie différents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2/ Détection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outliers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filtrer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données de défaillance)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1- Nombre de casses en fonction du temps pour chaque collectivité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2 - Analyse de survie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Pour chaque collectivité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Toutes le collectivité vs la collectivité 22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survie pour les matériaux de la collectivité 22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étude étendue pour les autres </a:t>
            </a:r>
            <a:r>
              <a:rPr lang="fr-F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collectivitées</a:t>
            </a:r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survie pour les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matages de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collectivité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survie pour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les diamètres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la collectivité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01815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Nombre de casses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f(DDCC)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730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70" y="887557"/>
            <a:ext cx="11932263" cy="546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6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Analyse de </a:t>
            </a:r>
            <a:r>
              <a:rPr lang="fr-FR" dirty="0" smtClean="0"/>
              <a:t>survie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4743706" y="3244334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Pour chaque collectivité</a:t>
            </a:r>
          </a:p>
        </p:txBody>
      </p:sp>
    </p:spTree>
    <p:extLst>
      <p:ext uri="{BB962C8B-B14F-4D97-AF65-F5344CB8AC3E}">
        <p14:creationId xmlns:p14="http://schemas.microsoft.com/office/powerpoint/2010/main" val="248930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724" y="0"/>
            <a:ext cx="8577276" cy="6858000"/>
          </a:xfrm>
          <a:prstGeom prst="rect">
            <a:avLst/>
          </a:prstGeom>
        </p:spPr>
      </p:pic>
      <p:sp>
        <p:nvSpPr>
          <p:cNvPr id="5" name="Rectangle à coins arrondis 4"/>
          <p:cNvSpPr/>
          <p:nvPr/>
        </p:nvSpPr>
        <p:spPr>
          <a:xfrm>
            <a:off x="0" y="2107527"/>
            <a:ext cx="3610273" cy="158815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Récemment observées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(+-60 ans)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Perdus de vue: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Profils pertinents:</a:t>
            </a:r>
          </a:p>
        </p:txBody>
      </p:sp>
      <p:sp>
        <p:nvSpPr>
          <p:cNvPr id="4" name="Rectangle à coins arrondis 3"/>
          <p:cNvSpPr/>
          <p:nvPr/>
        </p:nvSpPr>
        <p:spPr>
          <a:xfrm>
            <a:off x="83360" y="1011094"/>
            <a:ext cx="3246982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Pour chaque collectivité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Ellipse 1"/>
          <p:cNvSpPr/>
          <p:nvPr/>
        </p:nvSpPr>
        <p:spPr>
          <a:xfrm>
            <a:off x="4434034" y="1011094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e 5"/>
          <p:cNvSpPr/>
          <p:nvPr/>
        </p:nvSpPr>
        <p:spPr>
          <a:xfrm>
            <a:off x="11112361" y="2346961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e 6"/>
          <p:cNvSpPr/>
          <p:nvPr/>
        </p:nvSpPr>
        <p:spPr>
          <a:xfrm>
            <a:off x="7773197" y="1002229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e 7"/>
          <p:cNvSpPr/>
          <p:nvPr/>
        </p:nvSpPr>
        <p:spPr>
          <a:xfrm>
            <a:off x="11107541" y="1011093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e 8"/>
          <p:cNvSpPr/>
          <p:nvPr/>
        </p:nvSpPr>
        <p:spPr>
          <a:xfrm>
            <a:off x="9426335" y="1011093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e 9"/>
          <p:cNvSpPr/>
          <p:nvPr/>
        </p:nvSpPr>
        <p:spPr>
          <a:xfrm>
            <a:off x="9426334" y="2352551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e 10"/>
          <p:cNvSpPr/>
          <p:nvPr/>
        </p:nvSpPr>
        <p:spPr>
          <a:xfrm>
            <a:off x="7773418" y="2352971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e 11"/>
          <p:cNvSpPr/>
          <p:nvPr/>
        </p:nvSpPr>
        <p:spPr>
          <a:xfrm>
            <a:off x="6132162" y="2369001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/>
          <p:cNvSpPr/>
          <p:nvPr/>
        </p:nvSpPr>
        <p:spPr>
          <a:xfrm>
            <a:off x="6128952" y="1011093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/>
          <p:cNvSpPr/>
          <p:nvPr/>
        </p:nvSpPr>
        <p:spPr>
          <a:xfrm>
            <a:off x="4462692" y="5027594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e 14"/>
          <p:cNvSpPr/>
          <p:nvPr/>
        </p:nvSpPr>
        <p:spPr>
          <a:xfrm>
            <a:off x="6132162" y="5030800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Ellipse 15"/>
          <p:cNvSpPr/>
          <p:nvPr/>
        </p:nvSpPr>
        <p:spPr>
          <a:xfrm>
            <a:off x="4487479" y="2342349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llipse 16"/>
          <p:cNvSpPr/>
          <p:nvPr/>
        </p:nvSpPr>
        <p:spPr>
          <a:xfrm>
            <a:off x="4462691" y="3697301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Ellipse 17"/>
          <p:cNvSpPr/>
          <p:nvPr/>
        </p:nvSpPr>
        <p:spPr>
          <a:xfrm>
            <a:off x="6136610" y="3695687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Ellipse 18"/>
          <p:cNvSpPr/>
          <p:nvPr/>
        </p:nvSpPr>
        <p:spPr>
          <a:xfrm>
            <a:off x="7773419" y="3697301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Ellipse 19"/>
          <p:cNvSpPr/>
          <p:nvPr/>
        </p:nvSpPr>
        <p:spPr>
          <a:xfrm>
            <a:off x="7773420" y="4992302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Ellipse 20"/>
          <p:cNvSpPr/>
          <p:nvPr/>
        </p:nvSpPr>
        <p:spPr>
          <a:xfrm>
            <a:off x="9414675" y="5027594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Ellipse 21"/>
          <p:cNvSpPr/>
          <p:nvPr/>
        </p:nvSpPr>
        <p:spPr>
          <a:xfrm>
            <a:off x="9410228" y="3695686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Ellipse 22"/>
          <p:cNvSpPr/>
          <p:nvPr/>
        </p:nvSpPr>
        <p:spPr>
          <a:xfrm>
            <a:off x="11107542" y="3696902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Ellipse 23"/>
          <p:cNvSpPr/>
          <p:nvPr/>
        </p:nvSpPr>
        <p:spPr>
          <a:xfrm>
            <a:off x="11107542" y="4995508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Ellipse 24"/>
          <p:cNvSpPr/>
          <p:nvPr/>
        </p:nvSpPr>
        <p:spPr>
          <a:xfrm>
            <a:off x="11107542" y="6347863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Ellipse 25"/>
          <p:cNvSpPr/>
          <p:nvPr/>
        </p:nvSpPr>
        <p:spPr>
          <a:xfrm>
            <a:off x="9426335" y="6347863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Ellipse 26"/>
          <p:cNvSpPr/>
          <p:nvPr/>
        </p:nvSpPr>
        <p:spPr>
          <a:xfrm>
            <a:off x="7773420" y="6347862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Ellipse 27"/>
          <p:cNvSpPr/>
          <p:nvPr/>
        </p:nvSpPr>
        <p:spPr>
          <a:xfrm>
            <a:off x="6054290" y="6347862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Ellipse 28"/>
          <p:cNvSpPr/>
          <p:nvPr/>
        </p:nvSpPr>
        <p:spPr>
          <a:xfrm>
            <a:off x="4465101" y="6347861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Ellipse 29"/>
          <p:cNvSpPr/>
          <p:nvPr/>
        </p:nvSpPr>
        <p:spPr>
          <a:xfrm>
            <a:off x="172341" y="2309334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Ellipse 30"/>
          <p:cNvSpPr/>
          <p:nvPr/>
        </p:nvSpPr>
        <p:spPr>
          <a:xfrm>
            <a:off x="158967" y="2774592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Ellipse 31"/>
          <p:cNvSpPr/>
          <p:nvPr/>
        </p:nvSpPr>
        <p:spPr>
          <a:xfrm>
            <a:off x="158967" y="325300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264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2884311" y="621350"/>
            <a:ext cx="5875867" cy="375781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Reformulation du problème</a:t>
            </a:r>
            <a:endParaRPr lang="en-GB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à coins arrondis 2"/>
          <p:cNvSpPr/>
          <p:nvPr/>
        </p:nvSpPr>
        <p:spPr>
          <a:xfrm>
            <a:off x="497359" y="1409075"/>
            <a:ext cx="11390489" cy="172386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Secteur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Réseau de distribution d'eau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potable</a:t>
            </a:r>
          </a:p>
          <a:p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Objectif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Créer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 modèle classant les tuyaux d'une base de données selon leur risque de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casse</a:t>
            </a:r>
          </a:p>
          <a:p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industrielle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Planifier les réparations avant la casse</a:t>
            </a:r>
          </a:p>
          <a:p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Données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exogènes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Date de pose, Diamètre, Matériau, Matage, Collectivité,</a:t>
            </a:r>
          </a:p>
          <a:p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Cible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Classer les dates de casse par ordre croissant -&gt; création d'un indicateur de qualité de classement</a:t>
            </a:r>
          </a:p>
        </p:txBody>
      </p:sp>
    </p:spTree>
    <p:extLst>
      <p:ext uri="{BB962C8B-B14F-4D97-AF65-F5344CB8AC3E}">
        <p14:creationId xmlns:p14="http://schemas.microsoft.com/office/powerpoint/2010/main" val="3167580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Analyse de </a:t>
            </a:r>
            <a:r>
              <a:rPr lang="fr-FR" dirty="0" smtClean="0"/>
              <a:t>survie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4070959" y="3244334"/>
            <a:ext cx="4050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Toutes le collectivité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VS la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collectivité 22</a:t>
            </a:r>
          </a:p>
        </p:txBody>
      </p:sp>
    </p:spTree>
    <p:extLst>
      <p:ext uri="{BB962C8B-B14F-4D97-AF65-F5344CB8AC3E}">
        <p14:creationId xmlns:p14="http://schemas.microsoft.com/office/powerpoint/2010/main" val="153554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à coins arrondis 2"/>
          <p:cNvSpPr/>
          <p:nvPr/>
        </p:nvSpPr>
        <p:spPr>
          <a:xfrm>
            <a:off x="3197525" y="108194"/>
            <a:ext cx="5796950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Collectivité 22 VS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3171623" y="5043578"/>
            <a:ext cx="6107501" cy="67861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Etude statistiques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Collectivité 22 contient plus d’</a:t>
            </a:r>
            <a:r>
              <a:rPr lang="fr-F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events</a:t>
            </a:r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ctr"/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    Etude nb de casse f(t)  Collectivité 22 contient plus de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2122097" y="5941051"/>
            <a:ext cx="9028981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Analyse de survie  profil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de la </a:t>
            </a:r>
            <a:r>
              <a:rPr lang="fr-FR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collect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22 est similaire au profil de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toutes les collectivités</a:t>
            </a:r>
            <a:endParaRPr lang="en-GB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738" y="897114"/>
            <a:ext cx="5926525" cy="408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7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Analyse de </a:t>
            </a:r>
            <a:r>
              <a:rPr lang="fr-FR" dirty="0" smtClean="0"/>
              <a:t>survie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3695348" y="3244334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Sous populations (Matériaux) de la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collectivité 22</a:t>
            </a:r>
          </a:p>
        </p:txBody>
      </p:sp>
    </p:spTree>
    <p:extLst>
      <p:ext uri="{BB962C8B-B14F-4D97-AF65-F5344CB8AC3E}">
        <p14:creationId xmlns:p14="http://schemas.microsoft.com/office/powerpoint/2010/main" val="292893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922" y="0"/>
            <a:ext cx="8582078" cy="6858000"/>
          </a:xfrm>
          <a:prstGeom prst="rect">
            <a:avLst/>
          </a:prstGeom>
        </p:spPr>
      </p:pic>
      <p:sp>
        <p:nvSpPr>
          <p:cNvPr id="5" name="Rectangle à coins arrondis 4"/>
          <p:cNvSpPr/>
          <p:nvPr/>
        </p:nvSpPr>
        <p:spPr>
          <a:xfrm>
            <a:off x="104722" y="1430867"/>
            <a:ext cx="3505200" cy="14216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Perdu de vue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PEHD, BONNA, ACIER, FONDUCTILE et PVC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Profils pertinents: FONTEGRISE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104722" y="533764"/>
            <a:ext cx="3444814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Matériaux pour la collectivité 22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796" y="920195"/>
            <a:ext cx="5720553" cy="39658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4722" y="6130483"/>
            <a:ext cx="3289541" cy="6463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PVC et FONTEDUCTILE dans d’autres collectivités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104722" y="3160814"/>
            <a:ext cx="3289541" cy="92333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Hypothèse pour entrainer le modèle: tous les matériaux ont le même comportement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104722" y="4192491"/>
            <a:ext cx="3289541" cy="92333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On va s’intéresser aux matages correspondants à la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FONTEGRISE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104722" y="5299986"/>
            <a:ext cx="3289541" cy="6463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PLOMB et PEDB non utilisé dans la </a:t>
            </a:r>
            <a:r>
              <a:rPr lang="fr-FR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collect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22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462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513" y="2015705"/>
            <a:ext cx="4721525" cy="4721525"/>
          </a:xfrm>
          <a:prstGeom prst="rect">
            <a:avLst/>
          </a:prstGeom>
        </p:spPr>
      </p:pic>
      <p:sp>
        <p:nvSpPr>
          <p:cNvPr id="4" name="Rectangle à coins arrondis 3"/>
          <p:cNvSpPr/>
          <p:nvPr/>
        </p:nvSpPr>
        <p:spPr>
          <a:xfrm>
            <a:off x="7891501" y="119697"/>
            <a:ext cx="3294084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PLOMB pour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3619099" y="875484"/>
            <a:ext cx="5707781" cy="7319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FontTx/>
              <a:buChar char="-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Matériaux les moins utilisés (utilité?!!!)</a:t>
            </a:r>
          </a:p>
          <a:p>
            <a:pPr marL="285750" indent="-285750" algn="ctr">
              <a:buFontTx/>
              <a:buChar char="-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Même </a:t>
            </a:r>
            <a:r>
              <a:rPr lang="fr-F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pour les matages correspondants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45" y="2015705"/>
            <a:ext cx="4791974" cy="4791974"/>
          </a:xfrm>
          <a:prstGeom prst="rect">
            <a:avLst/>
          </a:prstGeom>
        </p:spPr>
      </p:pic>
      <p:sp>
        <p:nvSpPr>
          <p:cNvPr id="7" name="Rectangle à coins arrondis 6"/>
          <p:cNvSpPr/>
          <p:nvPr/>
        </p:nvSpPr>
        <p:spPr>
          <a:xfrm>
            <a:off x="1407313" y="119697"/>
            <a:ext cx="3294084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PEBD pour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57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47214" y="1005342"/>
            <a:ext cx="2195655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PVC pour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153606" y="2139761"/>
            <a:ext cx="1982870" cy="14216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Profils similaires: début des casses aux alentours de 50 ans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850" y="40512"/>
            <a:ext cx="98065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6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497" y="0"/>
            <a:ext cx="9806503" cy="6858000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47214" y="1005342"/>
            <a:ext cx="2195655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FONTEDUCTILE pour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llipse 4"/>
          <p:cNvSpPr/>
          <p:nvPr/>
        </p:nvSpPr>
        <p:spPr>
          <a:xfrm>
            <a:off x="3255091" y="194849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e 5"/>
          <p:cNvSpPr/>
          <p:nvPr/>
        </p:nvSpPr>
        <p:spPr>
          <a:xfrm>
            <a:off x="5173031" y="326258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e 6"/>
          <p:cNvSpPr/>
          <p:nvPr/>
        </p:nvSpPr>
        <p:spPr>
          <a:xfrm>
            <a:off x="5351310" y="5977034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e 7"/>
          <p:cNvSpPr/>
          <p:nvPr/>
        </p:nvSpPr>
        <p:spPr>
          <a:xfrm>
            <a:off x="7203114" y="5977034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e 8"/>
          <p:cNvSpPr/>
          <p:nvPr/>
        </p:nvSpPr>
        <p:spPr>
          <a:xfrm>
            <a:off x="11131008" y="194849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e 9"/>
          <p:cNvSpPr/>
          <p:nvPr/>
        </p:nvSpPr>
        <p:spPr>
          <a:xfrm>
            <a:off x="9192940" y="4602559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e 10"/>
          <p:cNvSpPr/>
          <p:nvPr/>
        </p:nvSpPr>
        <p:spPr>
          <a:xfrm>
            <a:off x="11131007" y="326258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e 11"/>
          <p:cNvSpPr/>
          <p:nvPr/>
        </p:nvSpPr>
        <p:spPr>
          <a:xfrm>
            <a:off x="7288748" y="64015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/>
          <p:cNvSpPr/>
          <p:nvPr/>
        </p:nvSpPr>
        <p:spPr>
          <a:xfrm>
            <a:off x="11131006" y="64015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à coins arrondis 13"/>
          <p:cNvSpPr/>
          <p:nvPr/>
        </p:nvSpPr>
        <p:spPr>
          <a:xfrm>
            <a:off x="153606" y="2139761"/>
            <a:ext cx="1982870" cy="22367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Profils similaires: </a:t>
            </a:r>
            <a:r>
              <a:rPr lang="fr-F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Proba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survie qui commence à diminuer au bout de 10 ans et  manque de data  depuis 10 ans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982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Analyse de </a:t>
            </a:r>
            <a:r>
              <a:rPr lang="fr-FR" dirty="0" smtClean="0"/>
              <a:t>survie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3823589" y="3244334"/>
            <a:ext cx="4544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Sous populations (Matage) de la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collectivité 22</a:t>
            </a:r>
          </a:p>
        </p:txBody>
      </p:sp>
    </p:spTree>
    <p:extLst>
      <p:ext uri="{BB962C8B-B14F-4D97-AF65-F5344CB8AC3E}">
        <p14:creationId xmlns:p14="http://schemas.microsoft.com/office/powerpoint/2010/main" val="361963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926" y="39512"/>
            <a:ext cx="9831074" cy="6858000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0" y="2232379"/>
            <a:ext cx="2360926" cy="8673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Profils pertinents: FONTEGRISE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llipse 3"/>
          <p:cNvSpPr/>
          <p:nvPr/>
        </p:nvSpPr>
        <p:spPr>
          <a:xfrm>
            <a:off x="7276463" y="5899289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llipse 4"/>
          <p:cNvSpPr/>
          <p:nvPr/>
        </p:nvSpPr>
        <p:spPr>
          <a:xfrm>
            <a:off x="297693" y="4820987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713116" y="4761449"/>
            <a:ext cx="1282462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Question!!</a:t>
            </a:r>
            <a:endParaRPr lang="en-GB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104722" y="533764"/>
            <a:ext cx="2184153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Matages pour la collectivité 22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639" y="39512"/>
            <a:ext cx="98501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28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à coins arrondis 2"/>
          <p:cNvSpPr/>
          <p:nvPr/>
        </p:nvSpPr>
        <p:spPr>
          <a:xfrm>
            <a:off x="513536" y="4524821"/>
            <a:ext cx="5553709" cy="3900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Comportement </a:t>
            </a: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similaire: date début des casses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7" name="Groupe 6"/>
          <p:cNvGrpSpPr/>
          <p:nvPr/>
        </p:nvGrpSpPr>
        <p:grpSpPr>
          <a:xfrm>
            <a:off x="466309" y="1039701"/>
            <a:ext cx="4233857" cy="2963331"/>
            <a:chOff x="5979015" y="561623"/>
            <a:chExt cx="4233857" cy="2963331"/>
          </a:xfrm>
        </p:grpSpPr>
        <p:grpSp>
          <p:nvGrpSpPr>
            <p:cNvPr id="5" name="Groupe 4"/>
            <p:cNvGrpSpPr/>
            <p:nvPr/>
          </p:nvGrpSpPr>
          <p:grpSpPr>
            <a:xfrm>
              <a:off x="5979015" y="561623"/>
              <a:ext cx="4118896" cy="2669822"/>
              <a:chOff x="5979015" y="561623"/>
              <a:chExt cx="4118896" cy="2669822"/>
            </a:xfrm>
          </p:grpSpPr>
          <p:pic>
            <p:nvPicPr>
              <p:cNvPr id="2" name="Image 1"/>
              <p:cNvPicPr>
                <a:picLocks noChangeAspect="1"/>
              </p:cNvPicPr>
              <p:nvPr/>
            </p:nvPicPr>
            <p:blipFill rotWithShape="1">
              <a:blip r:embed="rId2"/>
              <a:srcRect l="22409" r="38984" b="61070"/>
              <a:stretch/>
            </p:blipFill>
            <p:spPr>
              <a:xfrm>
                <a:off x="6302415" y="561624"/>
                <a:ext cx="3795496" cy="2669821"/>
              </a:xfrm>
              <a:prstGeom prst="rect">
                <a:avLst/>
              </a:prstGeom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 rotWithShape="1">
              <a:blip r:embed="rId2"/>
              <a:srcRect r="97151" b="61070"/>
              <a:stretch/>
            </p:blipFill>
            <p:spPr>
              <a:xfrm>
                <a:off x="5979015" y="561623"/>
                <a:ext cx="280031" cy="2669821"/>
              </a:xfrm>
              <a:prstGeom prst="rect">
                <a:avLst/>
              </a:prstGeom>
            </p:spPr>
          </p:pic>
        </p:grpSp>
        <p:pic>
          <p:nvPicPr>
            <p:cNvPr id="6" name="Image 5"/>
            <p:cNvPicPr>
              <a:picLocks noChangeAspect="1"/>
            </p:cNvPicPr>
            <p:nvPr/>
          </p:nvPicPr>
          <p:blipFill rotWithShape="1">
            <a:blip r:embed="rId2"/>
            <a:srcRect t="96791" r="57414" b="-1070"/>
            <a:stretch/>
          </p:blipFill>
          <p:spPr>
            <a:xfrm>
              <a:off x="6026242" y="3231443"/>
              <a:ext cx="4186630" cy="293511"/>
            </a:xfrm>
            <a:prstGeom prst="rect">
              <a:avLst/>
            </a:prstGeom>
          </p:spPr>
        </p:pic>
      </p:grp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346" y="746192"/>
            <a:ext cx="5092063" cy="3530159"/>
          </a:xfrm>
          <a:prstGeom prst="rect">
            <a:avLst/>
          </a:prstGeom>
        </p:spPr>
      </p:pic>
      <p:sp>
        <p:nvSpPr>
          <p:cNvPr id="9" name="Rectangle à coins arrondis 8"/>
          <p:cNvSpPr/>
          <p:nvPr/>
        </p:nvSpPr>
        <p:spPr>
          <a:xfrm>
            <a:off x="4189563" y="72865"/>
            <a:ext cx="3812875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Matages pour la collectivité 22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3011416" y="1985930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e 10"/>
          <p:cNvSpPr/>
          <p:nvPr/>
        </p:nvSpPr>
        <p:spPr>
          <a:xfrm>
            <a:off x="1367171" y="1994794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e 11"/>
          <p:cNvSpPr/>
          <p:nvPr/>
        </p:nvSpPr>
        <p:spPr>
          <a:xfrm>
            <a:off x="149635" y="4594717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/>
          <p:cNvSpPr/>
          <p:nvPr/>
        </p:nvSpPr>
        <p:spPr>
          <a:xfrm>
            <a:off x="2945280" y="3182950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/>
          <p:cNvSpPr/>
          <p:nvPr/>
        </p:nvSpPr>
        <p:spPr>
          <a:xfrm>
            <a:off x="1301035" y="3191814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e 14"/>
          <p:cNvSpPr/>
          <p:nvPr/>
        </p:nvSpPr>
        <p:spPr>
          <a:xfrm>
            <a:off x="149635" y="5261916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à coins arrondis 15"/>
          <p:cNvSpPr/>
          <p:nvPr/>
        </p:nvSpPr>
        <p:spPr>
          <a:xfrm>
            <a:off x="513536" y="5186404"/>
            <a:ext cx="5553709" cy="3900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Comportement similaire: début des casses  après environs 40 ans 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507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452387" y="1469036"/>
            <a:ext cx="11390489" cy="404808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1/ (4) Etude globale des données fournies pour avoir une idée sur les principaux composants d’un réseau d’eau.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2/ (4-6) Etude qualitative qui permet de détecter les matériaux qui ont subit plus de casses, avec une étude normalisée qui permet de détecter les matages et les matériaux les plus risqués.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3/ (7) Etude qualitative qui permet de détecter les collectivités les plus touchées et les matages les plus risqués dans ces collectivités.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4/ (8) Etude quantitative qui permet de détecter les matages les plus risqués  en fonction de l’année de pose.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5/ (9) Etude quantitative normalisée qui permet de détecter les années de pose …????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6/(10) Etude quantitative qui permet de détecter les diamètres qui ont subit plus de casses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7/ (11) Etude quantitative normalisée qui permet d’identifier les diamètre les moins fiables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8/ (12) Etude quantitative normalisée qui permet d’identifier les diamètre les moins fiables pour chaque matériau</a:t>
            </a:r>
          </a:p>
        </p:txBody>
      </p:sp>
    </p:spTree>
    <p:extLst>
      <p:ext uri="{BB962C8B-B14F-4D97-AF65-F5344CB8AC3E}">
        <p14:creationId xmlns:p14="http://schemas.microsoft.com/office/powerpoint/2010/main" val="6226308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t="49136"/>
          <a:stretch/>
        </p:blipFill>
        <p:spPr>
          <a:xfrm>
            <a:off x="6189571" y="1981201"/>
            <a:ext cx="6002429" cy="4876800"/>
          </a:xfrm>
          <a:prstGeom prst="rect">
            <a:avLst/>
          </a:prstGeom>
        </p:spPr>
      </p:pic>
      <p:grpSp>
        <p:nvGrpSpPr>
          <p:cNvPr id="8" name="Groupe 7"/>
          <p:cNvGrpSpPr/>
          <p:nvPr/>
        </p:nvGrpSpPr>
        <p:grpSpPr>
          <a:xfrm>
            <a:off x="0" y="0"/>
            <a:ext cx="6175346" cy="4995334"/>
            <a:chOff x="0" y="0"/>
            <a:chExt cx="6175346" cy="4995334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 rotWithShape="1">
            <a:blip r:embed="rId2"/>
            <a:srcRect b="50617"/>
            <a:stretch/>
          </p:blipFill>
          <p:spPr>
            <a:xfrm>
              <a:off x="0" y="0"/>
              <a:ext cx="6175346" cy="4871156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 rotWithShape="1">
            <a:blip r:embed="rId2"/>
            <a:srcRect t="98469"/>
            <a:stretch/>
          </p:blipFill>
          <p:spPr>
            <a:xfrm>
              <a:off x="0" y="4844350"/>
              <a:ext cx="6175346" cy="150984"/>
            </a:xfrm>
            <a:prstGeom prst="rect">
              <a:avLst/>
            </a:prstGeom>
          </p:spPr>
        </p:pic>
      </p:grpSp>
      <p:sp>
        <p:nvSpPr>
          <p:cNvPr id="9" name="Rectangle à coins arrondis 8"/>
          <p:cNvSpPr/>
          <p:nvPr/>
        </p:nvSpPr>
        <p:spPr>
          <a:xfrm>
            <a:off x="7264647" y="292081"/>
            <a:ext cx="3444814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Diamètres pour la collectivité 22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1092680" y="5109519"/>
            <a:ext cx="3610273" cy="158815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Récemment observées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Perdus de vue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Profils pertinents</a:t>
            </a:r>
          </a:p>
        </p:txBody>
      </p:sp>
      <p:sp>
        <p:nvSpPr>
          <p:cNvPr id="12" name="Ellipse 11"/>
          <p:cNvSpPr/>
          <p:nvPr/>
        </p:nvSpPr>
        <p:spPr>
          <a:xfrm>
            <a:off x="1265021" y="5311326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/>
          <p:cNvSpPr/>
          <p:nvPr/>
        </p:nvSpPr>
        <p:spPr>
          <a:xfrm>
            <a:off x="1251647" y="5776584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/>
          <p:cNvSpPr/>
          <p:nvPr/>
        </p:nvSpPr>
        <p:spPr>
          <a:xfrm>
            <a:off x="1251647" y="6255000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e 14"/>
          <p:cNvSpPr/>
          <p:nvPr/>
        </p:nvSpPr>
        <p:spPr>
          <a:xfrm>
            <a:off x="1837240" y="367407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Ellipse 15"/>
          <p:cNvSpPr/>
          <p:nvPr/>
        </p:nvSpPr>
        <p:spPr>
          <a:xfrm>
            <a:off x="3065573" y="378488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llipse 16"/>
          <p:cNvSpPr/>
          <p:nvPr/>
        </p:nvSpPr>
        <p:spPr>
          <a:xfrm>
            <a:off x="5316321" y="4294472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077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51" y="860715"/>
            <a:ext cx="8003811" cy="5997285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4343167" y="73688"/>
            <a:ext cx="3444814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Diamètres pour la collectivité 22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638" y="2498281"/>
            <a:ext cx="3604815" cy="2251998"/>
          </a:xfrm>
          <a:prstGeom prst="rect">
            <a:avLst/>
          </a:prstGeom>
        </p:spPr>
      </p:pic>
      <p:sp>
        <p:nvSpPr>
          <p:cNvPr id="5" name="Rectangle à coins arrondis 4"/>
          <p:cNvSpPr/>
          <p:nvPr/>
        </p:nvSpPr>
        <p:spPr>
          <a:xfrm>
            <a:off x="8482638" y="1790624"/>
            <a:ext cx="3604815" cy="5947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Comportement défaillant pour l’entrainement du modèle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238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197555" y="677334"/>
            <a:ext cx="11390489" cy="590408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5C39CD8-1FBC-4E8C-BC35-EA10325FA872}"/>
              </a:ext>
            </a:extLst>
          </p:cNvPr>
          <p:cNvSpPr txBox="1"/>
          <p:nvPr/>
        </p:nvSpPr>
        <p:spPr>
          <a:xfrm>
            <a:off x="1004048" y="905554"/>
            <a:ext cx="939501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Semaine </a:t>
            </a:r>
            <a:r>
              <a:rPr lang="fr-F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fr-FR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Objectif:</a:t>
            </a:r>
          </a:p>
          <a:p>
            <a:pPr fontAlgn="base"/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1/ Test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survie sur une collectivité (population totale / sous population / mise en évidence de comportements de survie différents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2/ Détection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outliers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filtrer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données de défaillance)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1-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taux de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casses en fonction du temps pour chaque collectivité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2 - Analyse de survie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Pour chaque collectivité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Toutes le collectivité vs la collectivité 22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survie pour les matériaux de la collectivité 22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étude étendue pour les autres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collectivités</a:t>
            </a:r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survie pour les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matages de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collectivité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survie pour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les diamètres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la collectivité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411360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78" y="1245247"/>
            <a:ext cx="11811101" cy="5530400"/>
          </a:xfrm>
          <a:prstGeom prst="rect">
            <a:avLst/>
          </a:prstGeom>
        </p:spPr>
      </p:pic>
      <p:sp>
        <p:nvSpPr>
          <p:cNvPr id="4" name="Rectangle à coins arrondis 3"/>
          <p:cNvSpPr/>
          <p:nvPr/>
        </p:nvSpPr>
        <p:spPr>
          <a:xfrm>
            <a:off x="3633436" y="301085"/>
            <a:ext cx="4641600" cy="550842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Taux de casses f(année </a:t>
            </a:r>
            <a:r>
              <a:rPr lang="fr-FR" sz="16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casse)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39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720" y="550912"/>
            <a:ext cx="7869280" cy="6258812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01" y="2119321"/>
            <a:ext cx="4146010" cy="275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3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859" y="1020278"/>
            <a:ext cx="6175757" cy="505326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r="47136" b="52561"/>
          <a:stretch/>
        </p:blipFill>
        <p:spPr>
          <a:xfrm>
            <a:off x="240278" y="1703672"/>
            <a:ext cx="5448254" cy="325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3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348" y="991403"/>
            <a:ext cx="7119652" cy="5035103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0" y="1347536"/>
            <a:ext cx="4960053" cy="3527659"/>
            <a:chOff x="1501186" y="1241659"/>
            <a:chExt cx="5438628" cy="3643162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 rotWithShape="1">
            <a:blip r:embed="rId3"/>
            <a:srcRect l="52957" b="52702"/>
            <a:stretch/>
          </p:blipFill>
          <p:spPr>
            <a:xfrm>
              <a:off x="2088682" y="1241659"/>
              <a:ext cx="4848278" cy="3243714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 rotWithShape="1">
            <a:blip r:embed="rId3"/>
            <a:srcRect l="1" r="94298" b="52000"/>
            <a:stretch/>
          </p:blipFill>
          <p:spPr>
            <a:xfrm>
              <a:off x="1501186" y="1241659"/>
              <a:ext cx="587496" cy="3291840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 rotWithShape="1">
            <a:blip r:embed="rId3"/>
            <a:srcRect t="94175" r="47230"/>
            <a:stretch/>
          </p:blipFill>
          <p:spPr>
            <a:xfrm>
              <a:off x="1501186" y="4485373"/>
              <a:ext cx="5438628" cy="3994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089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644" y="86628"/>
            <a:ext cx="7386356" cy="4374682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t="47299" r="47230"/>
          <a:stretch/>
        </p:blipFill>
        <p:spPr>
          <a:xfrm>
            <a:off x="52762" y="3715352"/>
            <a:ext cx="4728927" cy="314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3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à coins arrondis 2"/>
          <p:cNvSpPr/>
          <p:nvPr/>
        </p:nvSpPr>
        <p:spPr>
          <a:xfrm>
            <a:off x="47214" y="1005342"/>
            <a:ext cx="2195655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PVC pour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550" y="120312"/>
            <a:ext cx="97093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6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291" y="79513"/>
            <a:ext cx="9709379" cy="6858000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47214" y="1005342"/>
            <a:ext cx="2195655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FONTEDUCTILE pour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93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3BFAE8-F26C-4885-95D6-A1B3771C2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Etude Globale des données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12767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7891501" y="119697"/>
            <a:ext cx="3294084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PLOMB pour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3619099" y="875484"/>
            <a:ext cx="5707781" cy="7319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FontTx/>
              <a:buChar char="-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Matériaux les moins utilisés (utilité?!!!)</a:t>
            </a:r>
          </a:p>
          <a:p>
            <a:pPr marL="285750" indent="-285750" algn="ctr">
              <a:buFontTx/>
              <a:buChar char="-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Même </a:t>
            </a:r>
            <a:r>
              <a:rPr lang="fr-F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pour les matages correspondants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1407313" y="119697"/>
            <a:ext cx="3294084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PEBD pour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635" y="1783188"/>
            <a:ext cx="4996926" cy="507481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4294"/>
            <a:ext cx="5156989" cy="517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3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21" y="0"/>
            <a:ext cx="103061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66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21" y="0"/>
            <a:ext cx="103061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0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362" y="-4814"/>
            <a:ext cx="6139638" cy="4077819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47310"/>
            <a:ext cx="5706103" cy="378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b="50599"/>
          <a:stretch/>
        </p:blipFill>
        <p:spPr>
          <a:xfrm>
            <a:off x="0" y="0"/>
            <a:ext cx="6048671" cy="490141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/>
          <a:srcRect t="49252"/>
          <a:stretch/>
        </p:blipFill>
        <p:spPr>
          <a:xfrm>
            <a:off x="6048671" y="1746447"/>
            <a:ext cx="6205802" cy="511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04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à coins arrondis 2"/>
          <p:cNvSpPr/>
          <p:nvPr/>
        </p:nvSpPr>
        <p:spPr>
          <a:xfrm>
            <a:off x="400755" y="5520268"/>
            <a:ext cx="11390489" cy="119662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Les matériaux dominants dans les réseaux d’eau sont: le FONTEDUCTIBLE, FONTEGRISE, PVC et PEHD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Les matages dominants dans les réseaux d’eaux sont: PVC19701990, FONTEGRISE19401970 FONTEDUCTIBLE19661980 et PVC19902020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Les collectivités qui contiennent plus de tuyaux (de données) sont les collectivités 22, 13, 12 et 23</a:t>
            </a:r>
          </a:p>
        </p:txBody>
      </p:sp>
      <p:pic>
        <p:nvPicPr>
          <p:cNvPr id="4" name="Image 3" descr="Capture d’écra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15"/>
          <a:stretch/>
        </p:blipFill>
        <p:spPr>
          <a:xfrm>
            <a:off x="0" y="500514"/>
            <a:ext cx="12157290" cy="487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60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Capture d’écra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4"/>
          <a:stretch/>
        </p:blipFill>
        <p:spPr>
          <a:xfrm>
            <a:off x="0" y="0"/>
            <a:ext cx="12192000" cy="6242195"/>
          </a:xfrm>
          <a:prstGeom prst="rect">
            <a:avLst/>
          </a:prstGeom>
        </p:spPr>
      </p:pic>
      <p:sp>
        <p:nvSpPr>
          <p:cNvPr id="6" name="Rectangle à coins arrondis 5"/>
          <p:cNvSpPr/>
          <p:nvPr/>
        </p:nvSpPr>
        <p:spPr>
          <a:xfrm>
            <a:off x="-28224" y="6180667"/>
            <a:ext cx="5875867" cy="7112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Grande majorité de nb de casses de FONTEDUCTILE, FONTEGRISE et PVC  </a:t>
            </a:r>
            <a:b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inorité de nb de casses de Plomb et PEBD</a:t>
            </a:r>
            <a:endParaRPr lang="en-GB" sz="1600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6180667" y="6180667"/>
            <a:ext cx="6011333" cy="67733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Majorité de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FONTEDUCTILE19661980, FONTEGRISE19301940 et PVC19701990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70246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09733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1354667" y="6047597"/>
            <a:ext cx="5875867" cy="375781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PEBD, PLOMB, FONTEGRISE et ACIER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47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454930"/>
          </a:xfrm>
          <a:prstGeom prst="rect">
            <a:avLst/>
          </a:prstGeom>
        </p:spPr>
      </p:pic>
      <p:sp>
        <p:nvSpPr>
          <p:cNvPr id="4" name="Rectangle à coins arrondis 3"/>
          <p:cNvSpPr/>
          <p:nvPr/>
        </p:nvSpPr>
        <p:spPr>
          <a:xfrm>
            <a:off x="124172" y="5830711"/>
            <a:ext cx="5875867" cy="10780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Peu fiable: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PLOMB, PEBD et ACIER quelque soit le type de matage 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PVC19481970, FONTEGRISE18001900 et FONTEGRISE19401970</a:t>
            </a:r>
          </a:p>
        </p:txBody>
      </p:sp>
      <p:sp>
        <p:nvSpPr>
          <p:cNvPr id="5" name="Rectangle à coins arrondis 4"/>
          <p:cNvSpPr/>
          <p:nvPr/>
        </p:nvSpPr>
        <p:spPr>
          <a:xfrm>
            <a:off x="6191956" y="5830711"/>
            <a:ext cx="5875867" cy="10780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Assez fiable: (à enlever)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FONTEDUCTILE, PEHD, BONNA.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2929467" y="5454930"/>
            <a:ext cx="5875867" cy="375781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prenant en compte de </a:t>
            </a:r>
            <a:r>
              <a:rPr lang="fr-FR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nombre total des tuyaux: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81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53396"/>
          </a:xfrm>
          <a:prstGeom prst="rect">
            <a:avLst/>
          </a:prstGeom>
        </p:spPr>
      </p:pic>
      <p:sp>
        <p:nvSpPr>
          <p:cNvPr id="7" name="Rectangle à coins arrondis 6"/>
          <p:cNvSpPr/>
          <p:nvPr/>
        </p:nvSpPr>
        <p:spPr>
          <a:xfrm>
            <a:off x="400755" y="5862348"/>
            <a:ext cx="11390489" cy="8545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Collectivité 22 et 13 présentent le plus de casses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Dans les collectivités 22 et 13, il y a une grande majorité de FONTEDUCTILE19661980, FONTEGRISE19401970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Majorité de casses du PVC19701990</a:t>
            </a:r>
          </a:p>
        </p:txBody>
      </p:sp>
    </p:spTree>
    <p:extLst>
      <p:ext uri="{BB962C8B-B14F-4D97-AF65-F5344CB8AC3E}">
        <p14:creationId xmlns:p14="http://schemas.microsoft.com/office/powerpoint/2010/main" val="421717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onds dans l’eau">
  <a:themeElements>
    <a:clrScheme name="Ronds dans l’eau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Ronds dans l’eau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onds dans l’eau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3519</TotalTime>
  <Words>1082</Words>
  <Application>Microsoft Office PowerPoint</Application>
  <PresentationFormat>Grand écran</PresentationFormat>
  <Paragraphs>167</Paragraphs>
  <Slides>44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44</vt:i4>
      </vt:variant>
    </vt:vector>
  </HeadingPairs>
  <TitlesOfParts>
    <vt:vector size="49" baseType="lpstr">
      <vt:lpstr>Arial</vt:lpstr>
      <vt:lpstr>Times New Roman</vt:lpstr>
      <vt:lpstr>Tw Cen MT</vt:lpstr>
      <vt:lpstr>Wingdings</vt:lpstr>
      <vt:lpstr>Ronds dans l’eau</vt:lpstr>
      <vt:lpstr>Présentation PowerPoint</vt:lpstr>
      <vt:lpstr>Présentation PowerPoint</vt:lpstr>
      <vt:lpstr>Présentation PowerPoint</vt:lpstr>
      <vt:lpstr>Etude Globale des données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Nombre de casses f(DDCC)</vt:lpstr>
      <vt:lpstr>Présentation PowerPoint</vt:lpstr>
      <vt:lpstr>Analyse de survie</vt:lpstr>
      <vt:lpstr>Présentation PowerPoint</vt:lpstr>
      <vt:lpstr>Analyse de survie</vt:lpstr>
      <vt:lpstr>Présentation PowerPoint</vt:lpstr>
      <vt:lpstr>Analyse de survie</vt:lpstr>
      <vt:lpstr>Présentation PowerPoint</vt:lpstr>
      <vt:lpstr>Présentation PowerPoint</vt:lpstr>
      <vt:lpstr>Présentation PowerPoint</vt:lpstr>
      <vt:lpstr>Présentation PowerPoint</vt:lpstr>
      <vt:lpstr>Analyse de survie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olfa meksi</dc:creator>
  <cp:lastModifiedBy>olfa meksi</cp:lastModifiedBy>
  <cp:revision>101</cp:revision>
  <dcterms:created xsi:type="dcterms:W3CDTF">2021-05-04T18:05:41Z</dcterms:created>
  <dcterms:modified xsi:type="dcterms:W3CDTF">2021-05-19T09:17:57Z</dcterms:modified>
</cp:coreProperties>
</file>